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257" r:id="rId3"/>
    <p:sldId id="339" r:id="rId4"/>
    <p:sldId id="367" r:id="rId5"/>
    <p:sldId id="366" r:id="rId6"/>
    <p:sldId id="335" r:id="rId7"/>
    <p:sldId id="336" r:id="rId8"/>
    <p:sldId id="338" r:id="rId9"/>
    <p:sldId id="262" r:id="rId10"/>
    <p:sldId id="342" r:id="rId11"/>
    <p:sldId id="349" r:id="rId12"/>
    <p:sldId id="368" r:id="rId13"/>
    <p:sldId id="365" r:id="rId14"/>
    <p:sldId id="344" r:id="rId15"/>
    <p:sldId id="345" r:id="rId16"/>
    <p:sldId id="352" r:id="rId17"/>
    <p:sldId id="363" r:id="rId18"/>
    <p:sldId id="360" r:id="rId19"/>
    <p:sldId id="354" r:id="rId20"/>
    <p:sldId id="347" r:id="rId21"/>
    <p:sldId id="364" r:id="rId22"/>
    <p:sldId id="361" r:id="rId23"/>
    <p:sldId id="362" r:id="rId2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84870" cy="502755"/>
          </a:xfrm>
          <a:prstGeom prst="rect">
            <a:avLst/>
          </a:prstGeom>
        </p:spPr>
        <p:txBody>
          <a:bodyPr vert="horz" lIns="96548" tIns="48276" rIns="96548" bIns="4827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703" y="1"/>
            <a:ext cx="2984870" cy="502755"/>
          </a:xfrm>
          <a:prstGeom prst="rect">
            <a:avLst/>
          </a:prstGeom>
        </p:spPr>
        <p:txBody>
          <a:bodyPr vert="horz" lIns="96548" tIns="48276" rIns="96548" bIns="48276" rtlCol="0"/>
          <a:lstStyle>
            <a:lvl1pPr algn="r">
              <a:defRPr sz="1300"/>
            </a:lvl1pPr>
          </a:lstStyle>
          <a:p>
            <a:fld id="{F55D0478-6B83-4299-A40C-17E44ACA43BE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0950"/>
            <a:ext cx="451008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48" tIns="48276" rIns="96548" bIns="4827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8" y="4822279"/>
            <a:ext cx="5510530" cy="3945493"/>
          </a:xfrm>
          <a:prstGeom prst="rect">
            <a:avLst/>
          </a:prstGeom>
        </p:spPr>
        <p:txBody>
          <a:bodyPr vert="horz" lIns="96548" tIns="48276" rIns="96548" bIns="4827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517546"/>
            <a:ext cx="2984870" cy="502755"/>
          </a:xfrm>
          <a:prstGeom prst="rect">
            <a:avLst/>
          </a:prstGeom>
        </p:spPr>
        <p:txBody>
          <a:bodyPr vert="horz" lIns="96548" tIns="48276" rIns="96548" bIns="4827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703" y="9517546"/>
            <a:ext cx="2984870" cy="502755"/>
          </a:xfrm>
          <a:prstGeom prst="rect">
            <a:avLst/>
          </a:prstGeom>
        </p:spPr>
        <p:txBody>
          <a:bodyPr vert="horz" lIns="96548" tIns="48276" rIns="96548" bIns="48276" rtlCol="0" anchor="b"/>
          <a:lstStyle>
            <a:lvl1pPr algn="r">
              <a:defRPr sz="1300"/>
            </a:lvl1pPr>
          </a:lstStyle>
          <a:p>
            <a:fld id="{C92E358E-757C-4974-92BB-6C73AEFDBF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384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697964" indent="-652036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2613161" indent="-52129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3659091" indent="-52129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4705029" indent="-52129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5187763" indent="-5212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5670501" indent="-5212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6153243" indent="-5212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6635982" indent="-5212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F2C219-CD2A-4642-8B51-5E783C1A58A7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75330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670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07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42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68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391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19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880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87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931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60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6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817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349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3209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727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579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35163"/>
            <a:ext cx="4038600" cy="2117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205288"/>
            <a:ext cx="4038600" cy="211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7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193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516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182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7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09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011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367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fld id="{9CB14802-D645-48B1-A2AD-013470F3B1DF}" type="datetimeFigureOut">
              <a:rPr lang="ru-RU" smtClean="0"/>
              <a:t>25.09.2019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D1EAEE"/>
                </a:solidFill>
              </a:defRPr>
            </a:lvl1pPr>
          </a:lstStyle>
          <a:p>
            <a:fld id="{3CA8B69A-6FDF-4A04-B888-CF5C292EB431}" type="slidenum">
              <a:rPr lang="ru-RU" smtClean="0"/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86408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microsoft.com/office/2007/relationships/hdphoto" Target="../media/hdphoto1.wdp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jpeg"/><Relationship Id="rId4" Type="http://schemas.openxmlformats.org/officeDocument/2006/relationships/image" Target="../media/image6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g"/><Relationship Id="rId4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729" y="0"/>
            <a:ext cx="1331913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242585" y="1107395"/>
            <a:ext cx="8712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Дальневосточная </a:t>
            </a:r>
          </a:p>
          <a:p>
            <a:pPr algn="ctr"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пожарно-спасательная академия</a:t>
            </a:r>
            <a:endParaRPr lang="ru-RU" alt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49" y="2321408"/>
            <a:ext cx="82200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01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830" y="-92245"/>
            <a:ext cx="814959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Аудиторный фонд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MoskalecDV\AppData\Local\Microsoft\Windows\INetCache\Content.Word\IMG_03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25" y="1084427"/>
            <a:ext cx="4642375" cy="2856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MoskalecDV\AppData\Local\Microsoft\Windows\INetCache\Content.Word\IMG_03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4426"/>
            <a:ext cx="4501625" cy="2856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" y="3948445"/>
            <a:ext cx="4497831" cy="290955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25" y="3960893"/>
            <a:ext cx="4638581" cy="289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1"/>
            <a:ext cx="4533900" cy="3022600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26830" y="-92245"/>
            <a:ext cx="814959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Аудиторный фонд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3784600"/>
            <a:ext cx="4610100" cy="3073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1" y="762001"/>
            <a:ext cx="4610100" cy="3073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4600"/>
            <a:ext cx="4533899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02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Огневой полигон «Лава»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155685"/>
            <a:ext cx="3943350" cy="2628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612574"/>
            <a:ext cx="3943350" cy="26302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4160771"/>
            <a:ext cx="3943350" cy="262890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14415"/>
            <a:ext cx="3810000" cy="2541270"/>
          </a:xfrm>
        </p:spPr>
      </p:pic>
    </p:spTree>
    <p:extLst>
      <p:ext uri="{BB962C8B-B14F-4D97-AF65-F5344CB8AC3E}">
        <p14:creationId xmlns:p14="http://schemas.microsoft.com/office/powerpoint/2010/main" val="155790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0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2161"/>
            <a:ext cx="4621427" cy="30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214" y="1"/>
            <a:ext cx="7886700" cy="103796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Курсантское общежитие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0688"/>
            <a:ext cx="4542446" cy="3041040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446" y="3798534"/>
            <a:ext cx="4601554" cy="30677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0832" y="760687"/>
            <a:ext cx="2792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Бытовая комната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3363" y="3801727"/>
            <a:ext cx="3097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Медицинский кабинет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2221" y="3841793"/>
            <a:ext cx="1851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Жилая комната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3157" y="772778"/>
            <a:ext cx="1855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Комната досуга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1" r="8679"/>
          <a:stretch/>
        </p:blipFill>
        <p:spPr>
          <a:xfrm>
            <a:off x="4542445" y="769655"/>
            <a:ext cx="4601555" cy="303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4760"/>
            <a:ext cx="4594860" cy="30632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214" y="-5575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Учебно-спортивный комплекс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40" y="3794760"/>
            <a:ext cx="4594860" cy="306324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671"/>
            <a:ext cx="4549140" cy="3032760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40" y="774358"/>
            <a:ext cx="4594860" cy="30330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214" y="774357"/>
            <a:ext cx="333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Волейбольная площадка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78407" y="774357"/>
            <a:ext cx="333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Тренажерный зал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267" y="3779470"/>
            <a:ext cx="333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Стометровая полоса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препятствиями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86619" y="3779469"/>
            <a:ext cx="333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Стометровая полоса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препятствиями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98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48734" y="1238250"/>
            <a:ext cx="8229600" cy="1143000"/>
          </a:xfrm>
        </p:spPr>
        <p:txBody>
          <a:bodyPr/>
          <a:lstStyle/>
          <a:p>
            <a:endParaRPr lang="ru-RU" alt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63" y="3693836"/>
            <a:ext cx="4330736" cy="28606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71" y="807933"/>
            <a:ext cx="4326692" cy="2885904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" t="357" r="9323" b="-67"/>
          <a:stretch/>
        </p:blipFill>
        <p:spPr bwMode="auto">
          <a:xfrm>
            <a:off x="200371" y="3693835"/>
            <a:ext cx="4326692" cy="288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8944" y="807932"/>
            <a:ext cx="4328855" cy="288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8734" y="-65314"/>
            <a:ext cx="8229600" cy="54160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Воспитательная и патриотическая работа является неотъемлемой частью подготовки будущих офицеров МЧС России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141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0"/>
          <a:stretch/>
        </p:blipFill>
        <p:spPr>
          <a:xfrm>
            <a:off x="4856537" y="1244600"/>
            <a:ext cx="3660929" cy="2683934"/>
          </a:xfrm>
        </p:spPr>
      </p:pic>
      <p:pic>
        <p:nvPicPr>
          <p:cNvPr id="4" name="Рисунок 3" descr="C:\Users\MCHS 1\Pictures\2016\2016_12_27 концерт\254A539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6" t="20907" r="9385"/>
          <a:stretch/>
        </p:blipFill>
        <p:spPr bwMode="auto">
          <a:xfrm>
            <a:off x="630161" y="1244600"/>
            <a:ext cx="4226377" cy="26839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1"/>
          <a:stretch/>
        </p:blipFill>
        <p:spPr>
          <a:xfrm>
            <a:off x="630161" y="3928534"/>
            <a:ext cx="4230511" cy="2473805"/>
          </a:xfrm>
          <a:prstGeom prst="rect">
            <a:avLst/>
          </a:prstGeom>
        </p:spPr>
      </p:pic>
      <p:sp>
        <p:nvSpPr>
          <p:cNvPr id="12" name="Объект 4"/>
          <p:cNvSpPr txBox="1">
            <a:spLocks/>
          </p:cNvSpPr>
          <p:nvPr/>
        </p:nvSpPr>
        <p:spPr bwMode="auto">
          <a:xfrm>
            <a:off x="440267" y="231019"/>
            <a:ext cx="8229600" cy="54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Воспитательная и патриотическая работа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1sept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536" y="3928533"/>
            <a:ext cx="3669397" cy="2473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757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 1630 новый разме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51047" y="3816047"/>
            <a:ext cx="4565783" cy="304195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88" t="2867" r="2157" b="2057"/>
          <a:stretch/>
        </p:blipFill>
        <p:spPr>
          <a:xfrm>
            <a:off x="-9602" y="801379"/>
            <a:ext cx="4560649" cy="301466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5" descr="IMG 9937-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-9602" y="3816046"/>
            <a:ext cx="4560649" cy="3041953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Рисунок 3" descr="C:\Users\Сергей\Downloads\DSC00023 (1).JPG"/>
          <p:cNvPicPr>
            <a:picLocks noChangeAspect="1" noChangeArrowheads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 bwMode="auto">
          <a:xfrm>
            <a:off x="4551046" y="812556"/>
            <a:ext cx="4560649" cy="3003489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Объект 4"/>
          <p:cNvSpPr txBox="1">
            <a:spLocks/>
          </p:cNvSpPr>
          <p:nvPr/>
        </p:nvSpPr>
        <p:spPr bwMode="auto">
          <a:xfrm>
            <a:off x="440267" y="231019"/>
            <a:ext cx="8229600" cy="541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anose="05020102010507070707" pitchFamily="18" charset="2"/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Воспитательная и патриотическая работа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74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" r="-1"/>
          <a:stretch/>
        </p:blipFill>
        <p:spPr>
          <a:xfrm>
            <a:off x="458931" y="1177704"/>
            <a:ext cx="4224867" cy="283515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993" y="4012859"/>
            <a:ext cx="4267711" cy="2845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12859"/>
            <a:ext cx="4226599" cy="2845141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-156754"/>
            <a:ext cx="8229600" cy="584652"/>
          </a:xfrm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Спортивно-массовая работа</a:t>
            </a:r>
          </a:p>
        </p:txBody>
      </p:sp>
      <p:pic>
        <p:nvPicPr>
          <p:cNvPr id="1026" name="Picture 2" descr="IMG 0638-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" r="9980"/>
          <a:stretch/>
        </p:blipFill>
        <p:spPr bwMode="auto">
          <a:xfrm>
            <a:off x="4675858" y="1177704"/>
            <a:ext cx="3784074" cy="283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9670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9497" y="51018"/>
            <a:ext cx="84026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2015 году на чемпионате ДВФО по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пожарно-спасательному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спорту команда академии одержала победу в боевом развёртывании, показав рекордный результат</a:t>
            </a:r>
          </a:p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2016 году женская сборная академии стала чемпионом России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 боевому развертыванию среди высших образовательных учреждений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2017 году мужская сборная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академии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стала чемпионом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 боевому развертыванию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среди вузов МЧС России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2018 году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юношеская сборная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академии стала чемпионом по боевому развертыванию среди вузов МЧС России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2019 году 2 спортсмена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выполнили норматив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мастера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спорта России;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мужская сборная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академии заняла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третье место в пожарной эстафете среди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вузов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48" y="1805342"/>
            <a:ext cx="3768118" cy="25120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769" y="4035411"/>
            <a:ext cx="3345102" cy="25088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49" y="4035411"/>
            <a:ext cx="3768120" cy="2508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70" b="10570"/>
          <a:stretch/>
        </p:blipFill>
        <p:spPr>
          <a:xfrm>
            <a:off x="4897766" y="1529034"/>
            <a:ext cx="3345105" cy="250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554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4191" y="4289280"/>
            <a:ext cx="4527643" cy="239606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процессе обучения применяются современные технологии, техника и оборудование. Практическое обучение проходит в действующих пожарно-спасательных частях.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76" y="1754155"/>
            <a:ext cx="3018758" cy="20135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00" y="371898"/>
            <a:ext cx="5312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Академия готовит специалистов для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пожарно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–спасательных формирований Дальневосточного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федерального округа.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1" y="4157558"/>
            <a:ext cx="3421703" cy="22822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373249"/>
            <a:ext cx="5791200" cy="163121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Преподавание в академии осуществляют 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высококвалифицированные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преподаватели высшей школы, имеющие как практический опыт работы, так и ученые степени (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звания).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68" y="58248"/>
            <a:ext cx="3145366" cy="209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1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727812"/>
            <a:ext cx="4650377" cy="26129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7566"/>
            <a:ext cx="8229600" cy="1143000"/>
          </a:xfrm>
        </p:spPr>
        <p:txBody>
          <a:bodyPr/>
          <a:lstStyle/>
          <a:p>
            <a:pPr algn="ctr"/>
            <a:r>
              <a:rPr lang="ru-RU" sz="2800" dirty="0" smtClean="0"/>
              <a:t>Курсанты принимают участие в  спортивных соревнованиях по прикладным и другим видам спорта среди учащихся вузов силовых ведомств </a:t>
            </a:r>
            <a:endParaRPr lang="ru-RU" sz="2800" dirty="0"/>
          </a:p>
        </p:txBody>
      </p:sp>
      <p:pic>
        <p:nvPicPr>
          <p:cNvPr id="2050" name="Picture 2" descr="IMG 0656-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4" y="1357018"/>
            <a:ext cx="3735976" cy="249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G 0653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57018"/>
            <a:ext cx="3735977" cy="249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G 0625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5" y="3848914"/>
            <a:ext cx="3735976" cy="249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4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40" y="-337949"/>
            <a:ext cx="8229600" cy="1143000"/>
          </a:xfrm>
        </p:spPr>
        <p:txBody>
          <a:bodyPr/>
          <a:lstStyle/>
          <a:p>
            <a:pPr algn="ctr"/>
            <a:r>
              <a:rPr lang="ru-RU" sz="2000" b="1" dirty="0" smtClean="0"/>
              <a:t>Курсанты принимали участие в ликвидации последствий тайфунов </a:t>
            </a:r>
            <a:br>
              <a:rPr lang="ru-RU" sz="2000" b="1" dirty="0" smtClean="0"/>
            </a:br>
            <a:r>
              <a:rPr lang="ru-RU" sz="2000" b="1" dirty="0" smtClean="0"/>
              <a:t>в Приморье в 2015 и 2016 годах</a:t>
            </a: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r="4347"/>
          <a:stretch/>
        </p:blipFill>
        <p:spPr>
          <a:xfrm>
            <a:off x="561701" y="3840489"/>
            <a:ext cx="4023361" cy="30044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r="9724"/>
          <a:stretch/>
        </p:blipFill>
        <p:spPr>
          <a:xfrm>
            <a:off x="4585062" y="3814385"/>
            <a:ext cx="3958046" cy="30305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831155"/>
            <a:ext cx="4023360" cy="30175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836053"/>
            <a:ext cx="3971109" cy="297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1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819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" y="949779"/>
            <a:ext cx="3749040" cy="28117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057" y="949777"/>
            <a:ext cx="3749042" cy="28117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" y="3761558"/>
            <a:ext cx="3749040" cy="28117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056" y="3761556"/>
            <a:ext cx="3749041" cy="2811781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48640" y="-33794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 smtClean="0"/>
              <a:t>Курсанты принимали участие в ликвидации последствий тайфунов </a:t>
            </a:r>
            <a:br>
              <a:rPr lang="ru-RU" sz="2000" b="1" smtClean="0"/>
            </a:br>
            <a:r>
              <a:rPr lang="ru-RU" sz="2000" b="1" smtClean="0"/>
              <a:t>в Приморье в 2015 и 2016 годах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628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0266"/>
            <a:ext cx="8229600" cy="442383"/>
          </a:xfrm>
        </p:spPr>
        <p:txBody>
          <a:bodyPr/>
          <a:lstStyle/>
          <a:p>
            <a:pPr algn="ctr"/>
            <a:r>
              <a:rPr lang="ru-RU" sz="2800" dirty="0" smtClean="0"/>
              <a:t>Большое внимание уделяется практическим занятиям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1580780"/>
            <a:ext cx="3810000" cy="254127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333" y="4122050"/>
            <a:ext cx="3810000" cy="25412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333" y="1580780"/>
            <a:ext cx="3810000" cy="25412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4122050"/>
            <a:ext cx="3810000" cy="254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3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0400"/>
          </a:xfrm>
        </p:spPr>
        <p:txBody>
          <a:bodyPr/>
          <a:lstStyle/>
          <a:p>
            <a:pPr algn="ctr"/>
            <a:r>
              <a:rPr lang="ru-RU" sz="2000" dirty="0" smtClean="0"/>
              <a:t>Учебная практика в действующих пожарно-спасательных частях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97" y="965887"/>
            <a:ext cx="3810000" cy="27889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1" b="309"/>
          <a:stretch/>
        </p:blipFill>
        <p:spPr>
          <a:xfrm>
            <a:off x="4427598" y="965888"/>
            <a:ext cx="3802003" cy="2788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97" y="3754807"/>
            <a:ext cx="3810000" cy="25412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597" y="3754807"/>
            <a:ext cx="3810000" cy="254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534" y="185678"/>
            <a:ext cx="8229600" cy="1143000"/>
          </a:xfrm>
        </p:spPr>
        <p:txBody>
          <a:bodyPr/>
          <a:lstStyle/>
          <a:p>
            <a:pPr algn="ctr"/>
            <a:r>
              <a:rPr lang="ru-RU" sz="1600" dirty="0" smtClean="0"/>
              <a:t>Дальневосточная пожарно-спасательная академия – филиал Санкт-Петербургского университета ГПС МЧС России в соответствии с распоряжением федеральной службы в сфере образования и науки № 3595-06 от 25 ноября 2015 года имеет лицензию на осуществление образовательной деятельности по специальности 20.05.01 «Пожарная безопасность» </a:t>
            </a:r>
            <a:br>
              <a:rPr lang="ru-RU" sz="1600" dirty="0" smtClean="0"/>
            </a:br>
            <a:r>
              <a:rPr lang="ru-RU" sz="1600" dirty="0" smtClean="0"/>
              <a:t>(уровень специалитета)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5" t="2149" r="3480" b="3006"/>
          <a:stretch/>
        </p:blipFill>
        <p:spPr>
          <a:xfrm>
            <a:off x="737264" y="1331301"/>
            <a:ext cx="3774332" cy="55266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" t="3661" r="9644" b="3371"/>
          <a:stretch/>
        </p:blipFill>
        <p:spPr>
          <a:xfrm>
            <a:off x="4511596" y="1329552"/>
            <a:ext cx="3852153" cy="552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810" y="1042375"/>
            <a:ext cx="3779108" cy="5198223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3502">
            <a:off x="843621" y="1921690"/>
            <a:ext cx="3311007" cy="455820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17313">
            <a:off x="5586619" y="1793841"/>
            <a:ext cx="3386224" cy="47819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1257" y="235131"/>
            <a:ext cx="8621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Данная лицензия даёт право осуществлять обучение по программам дополнительного профессионального образования, а также профессионального обучения в соответствии с приказом федеральной службы в сфере образования и науки № 2004 от 25 ноября 2016 года </a:t>
            </a:r>
          </a:p>
        </p:txBody>
      </p:sp>
    </p:spTree>
    <p:extLst>
      <p:ext uri="{BB962C8B-B14F-4D97-AF65-F5344CB8AC3E}">
        <p14:creationId xmlns:p14="http://schemas.microsoft.com/office/powerpoint/2010/main" val="398501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686" y="278687"/>
            <a:ext cx="8648668" cy="505641"/>
          </a:xfrm>
        </p:spPr>
        <p:txBody>
          <a:bodyPr/>
          <a:lstStyle/>
          <a:p>
            <a:pPr algn="ctr"/>
            <a:r>
              <a:rPr lang="ru-RU" sz="1600" dirty="0" smtClean="0"/>
              <a:t>В соответствии </a:t>
            </a:r>
            <a:r>
              <a:rPr lang="ru-RU" sz="1600" dirty="0"/>
              <a:t>с приказом федеральной службы в сфере образования и науки № </a:t>
            </a:r>
            <a:r>
              <a:rPr lang="ru-RU" sz="1600" dirty="0" smtClean="0"/>
              <a:t>1335 от 1 августа 2016 </a:t>
            </a:r>
            <a:r>
              <a:rPr lang="ru-RU" sz="1600" dirty="0"/>
              <a:t>года </a:t>
            </a:r>
            <a:r>
              <a:rPr lang="ru-RU" sz="1600" dirty="0" smtClean="0"/>
              <a:t>академия имеет свидетельство о государственной аккредитации образовательной деятельности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5" y="784328"/>
            <a:ext cx="4339315" cy="60736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1112" b="494"/>
          <a:stretch/>
        </p:blipFill>
        <p:spPr>
          <a:xfrm>
            <a:off x="4572000" y="784328"/>
            <a:ext cx="4309354" cy="607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23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70" y="1442381"/>
            <a:ext cx="4130471" cy="27576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03" y="431367"/>
            <a:ext cx="8957733" cy="667557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Территория академии </a:t>
            </a:r>
            <a:br>
              <a:rPr lang="ru-RU" alt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30" y="4076864"/>
            <a:ext cx="4139140" cy="27881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30" y="1427000"/>
            <a:ext cx="4143298" cy="2753647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270" y="4200005"/>
            <a:ext cx="4107571" cy="26579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6982" y="1447491"/>
            <a:ext cx="3468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Общежитие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8172" y="1428712"/>
            <a:ext cx="3445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Учебно-спортивный комплекс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581" y="4180647"/>
            <a:ext cx="416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Административное здание с гаражом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0229" y="4161290"/>
            <a:ext cx="4151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Факультет дополнительного профессионального образования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1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7140"/>
            <a:ext cx="4606290" cy="30708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" y="-17299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Аудиторный фонд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10" y="3787140"/>
            <a:ext cx="4606290" cy="30708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4537710" cy="3025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710" y="762000"/>
            <a:ext cx="4606290" cy="302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9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4462</TotalTime>
  <Words>330</Words>
  <Application>Microsoft Office PowerPoint</Application>
  <PresentationFormat>Экран (4:3)</PresentationFormat>
  <Paragraphs>44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Constantia</vt:lpstr>
      <vt:lpstr>Wingdings 2</vt:lpstr>
      <vt:lpstr>Тема Office</vt:lpstr>
      <vt:lpstr>Поток</vt:lpstr>
      <vt:lpstr>Презентация PowerPoint</vt:lpstr>
      <vt:lpstr>Презентация PowerPoint</vt:lpstr>
      <vt:lpstr>Большое внимание уделяется практическим занятиям</vt:lpstr>
      <vt:lpstr>Учебная практика в действующих пожарно-спасательных частях</vt:lpstr>
      <vt:lpstr>Дальневосточная пожарно-спасательная академия – филиал Санкт-Петербургского университета ГПС МЧС России в соответствии с распоряжением федеральной службы в сфере образования и науки № 3595-06 от 25 ноября 2015 года имеет лицензию на осуществление образовательной деятельности по специальности 20.05.01 «Пожарная безопасность»  (уровень специалитета)</vt:lpstr>
      <vt:lpstr>Презентация PowerPoint</vt:lpstr>
      <vt:lpstr>В соответствии с приказом федеральной службы в сфере образования и науки № 1335 от 1 августа 2016 года академия имеет свидетельство о государственной аккредитации образовательной деятельности</vt:lpstr>
      <vt:lpstr>Территория академии  </vt:lpstr>
      <vt:lpstr>Аудиторный фонд</vt:lpstr>
      <vt:lpstr>Аудиторный фонд</vt:lpstr>
      <vt:lpstr>Презентация PowerPoint</vt:lpstr>
      <vt:lpstr>Огневой полигон «Лава»</vt:lpstr>
      <vt:lpstr>Курсантское общежитие</vt:lpstr>
      <vt:lpstr>Учебно-спортивный комплекс</vt:lpstr>
      <vt:lpstr>Презентация PowerPoint</vt:lpstr>
      <vt:lpstr>Презентация PowerPoint</vt:lpstr>
      <vt:lpstr>Презентация PowerPoint</vt:lpstr>
      <vt:lpstr>Спортивно-массовая работа</vt:lpstr>
      <vt:lpstr>Презентация PowerPoint</vt:lpstr>
      <vt:lpstr>Курсанты принимают участие в  спортивных соревнованиях по прикладным и другим видам спорта среди учащихся вузов силовых ведомств </vt:lpstr>
      <vt:lpstr>Курсанты принимали участие в ликвидации последствий тайфунов  в Приморье в 2015 и 2016 годах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MCHS 1</dc:creator>
  <cp:lastModifiedBy>А В. Куликов</cp:lastModifiedBy>
  <cp:revision>182</cp:revision>
  <cp:lastPrinted>2017-08-28T05:23:02Z</cp:lastPrinted>
  <dcterms:created xsi:type="dcterms:W3CDTF">2016-02-19T01:24:24Z</dcterms:created>
  <dcterms:modified xsi:type="dcterms:W3CDTF">2019-09-25T05:52:32Z</dcterms:modified>
</cp:coreProperties>
</file>